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73" autoAdjust="0"/>
  </p:normalViewPr>
  <p:slideViewPr>
    <p:cSldViewPr snapToGrid="0">
      <p:cViewPr varScale="1">
        <p:scale>
          <a:sx n="56" d="100"/>
          <a:sy n="56" d="100"/>
        </p:scale>
        <p:origin x="11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EF7DC3-E4C2-40B6-86EB-A8C15C2302EB}" type="datetimeFigureOut">
              <a:rPr lang="en-US" smtClean="0"/>
              <a:t>1/17/2021</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40083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F7DC3-E4C2-40B6-86EB-A8C15C2302E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49241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F7DC3-E4C2-40B6-86EB-A8C15C2302E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20138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F7DC3-E4C2-40B6-86EB-A8C15C2302E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60944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EF7DC3-E4C2-40B6-86EB-A8C15C2302EB}"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65249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EF7DC3-E4C2-40B6-86EB-A8C15C2302EB}"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18182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EF7DC3-E4C2-40B6-86EB-A8C15C2302EB}"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276144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EF7DC3-E4C2-40B6-86EB-A8C15C2302EB}"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259589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F7DC3-E4C2-40B6-86EB-A8C15C2302EB}"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9579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EF7DC3-E4C2-40B6-86EB-A8C15C2302EB}"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9012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AEF7DC3-E4C2-40B6-86EB-A8C15C2302EB}" type="datetimeFigureOut">
              <a:rPr lang="en-US" smtClean="0"/>
              <a:t>1/17/2021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18092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AEF7DC3-E4C2-40B6-86EB-A8C15C2302EB}" type="datetimeFigureOut">
              <a:rPr lang="en-US" smtClean="0"/>
              <a:t>1/17/2021</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DC0997-27DA-41FB-9245-1ECB9B3EBB50}"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480506"/>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7" y="0"/>
            <a:ext cx="12192000" cy="6858000"/>
          </a:xfrm>
          <a:prstGeom prst="rect">
            <a:avLst/>
          </a:prstGeom>
        </p:spPr>
      </p:pic>
      <p:sp>
        <p:nvSpPr>
          <p:cNvPr id="10" name="مربع نص 11"/>
          <p:cNvSpPr txBox="1"/>
          <p:nvPr/>
        </p:nvSpPr>
        <p:spPr>
          <a:xfrm>
            <a:off x="-154880" y="385011"/>
            <a:ext cx="3160295" cy="646331"/>
          </a:xfrm>
          <a:prstGeom prst="rect">
            <a:avLst/>
          </a:prstGeom>
          <a:noFill/>
        </p:spPr>
        <p:txBody>
          <a:bodyPr wrap="square" rtlCol="1">
            <a:spAutoFit/>
          </a:bodyPr>
          <a:lstStyle/>
          <a:p>
            <a:pPr algn="ctr" rtl="1"/>
            <a:r>
              <a:rPr lang="en-US" b="1" dirty="0" smtClean="0">
                <a:solidFill>
                  <a:prstClr val="white"/>
                </a:solidFill>
                <a:latin typeface="Garamond" panose="02020404030301010803"/>
              </a:rPr>
              <a:t>University </a:t>
            </a:r>
            <a:r>
              <a:rPr lang="en-US" b="1" dirty="0">
                <a:solidFill>
                  <a:prstClr val="white"/>
                </a:solidFill>
                <a:latin typeface="Garamond" panose="02020404030301010803"/>
              </a:rPr>
              <a:t>of </a:t>
            </a:r>
            <a:r>
              <a:rPr lang="en-US" b="1" dirty="0" smtClean="0">
                <a:solidFill>
                  <a:prstClr val="white"/>
                </a:solidFill>
                <a:latin typeface="Garamond" panose="02020404030301010803"/>
              </a:rPr>
              <a:t>Basra</a:t>
            </a:r>
          </a:p>
          <a:p>
            <a:pPr algn="ctr" rtl="1"/>
            <a:r>
              <a:rPr lang="en-US" b="1" dirty="0">
                <a:solidFill>
                  <a:prstClr val="white"/>
                </a:solidFill>
                <a:latin typeface="Garamond" panose="02020404030301010803"/>
              </a:rPr>
              <a:t>College of Nursing</a:t>
            </a:r>
            <a:endParaRPr lang="ar-IQ" dirty="0">
              <a:solidFill>
                <a:prstClr val="white"/>
              </a:solidFill>
              <a:latin typeface="Garamond" panose="02020404030301010803"/>
              <a:cs typeface="Times New Roman" panose="02020603050405020304" pitchFamily="18" charset="0"/>
            </a:endParaRPr>
          </a:p>
        </p:txBody>
      </p:sp>
      <p:sp>
        <p:nvSpPr>
          <p:cNvPr id="11" name="مربع نص 10"/>
          <p:cNvSpPr txBox="1"/>
          <p:nvPr/>
        </p:nvSpPr>
        <p:spPr>
          <a:xfrm>
            <a:off x="102384" y="2244436"/>
            <a:ext cx="5113852" cy="461665"/>
          </a:xfrm>
          <a:prstGeom prst="rect">
            <a:avLst/>
          </a:prstGeom>
          <a:noFill/>
        </p:spPr>
        <p:txBody>
          <a:bodyPr wrap="square" rtlCol="1">
            <a:spAutoFit/>
          </a:bodyPr>
          <a:lstStyle/>
          <a:p>
            <a:pPr algn="ctr" rtl="1"/>
            <a:r>
              <a:rPr lang="en-US" sz="2400" b="1" dirty="0">
                <a:solidFill>
                  <a:prstClr val="white"/>
                </a:solidFill>
                <a:latin typeface="Garamond" panose="02020404030301010803"/>
              </a:rPr>
              <a:t>Health  Psychology for Nursing</a:t>
            </a:r>
            <a:endParaRPr lang="en-US" sz="2400" b="1" dirty="0" smtClean="0">
              <a:solidFill>
                <a:prstClr val="white"/>
              </a:solidFill>
              <a:latin typeface="Garamond" panose="02020404030301010803"/>
            </a:endParaRPr>
          </a:p>
        </p:txBody>
      </p:sp>
      <p:sp>
        <p:nvSpPr>
          <p:cNvPr id="12" name="مربع نص 7"/>
          <p:cNvSpPr txBox="1"/>
          <p:nvPr/>
        </p:nvSpPr>
        <p:spPr>
          <a:xfrm>
            <a:off x="0" y="2952612"/>
            <a:ext cx="7194380" cy="646331"/>
          </a:xfrm>
          <a:prstGeom prst="rect">
            <a:avLst/>
          </a:prstGeom>
          <a:noFill/>
        </p:spPr>
        <p:txBody>
          <a:bodyPr wrap="square" rtlCol="1">
            <a:spAutoFit/>
          </a:bodyPr>
          <a:lstStyle/>
          <a:p>
            <a:pPr algn="ctr" rtl="1"/>
            <a:r>
              <a:rPr lang="en-US" sz="3600" dirty="0">
                <a:solidFill>
                  <a:prstClr val="black"/>
                </a:solidFill>
                <a:latin typeface="Algerian" panose="04020705040A02060702" pitchFamily="82" charset="0"/>
              </a:rPr>
              <a:t>Behaviors</a:t>
            </a:r>
          </a:p>
        </p:txBody>
      </p:sp>
      <p:pic>
        <p:nvPicPr>
          <p:cNvPr id="13" name="Picture 12"/>
          <p:cNvPicPr>
            <a:picLocks noChangeAspect="1"/>
          </p:cNvPicPr>
          <p:nvPr/>
        </p:nvPicPr>
        <p:blipFill>
          <a:blip r:embed="rId3"/>
          <a:stretch>
            <a:fillRect/>
          </a:stretch>
        </p:blipFill>
        <p:spPr>
          <a:xfrm>
            <a:off x="7674512" y="6008955"/>
            <a:ext cx="4060288" cy="670618"/>
          </a:xfrm>
          <a:prstGeom prst="rect">
            <a:avLst/>
          </a:prstGeom>
        </p:spPr>
      </p:pic>
    </p:spTree>
    <p:extLst>
      <p:ext uri="{BB962C8B-B14F-4D97-AF65-F5344CB8AC3E}">
        <p14:creationId xmlns:p14="http://schemas.microsoft.com/office/powerpoint/2010/main" val="3656473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059728" cy="6186309"/>
          </a:xfrm>
          <a:prstGeom prst="rect">
            <a:avLst/>
          </a:prstGeom>
        </p:spPr>
        <p:txBody>
          <a:bodyPr wrap="square">
            <a:spAutoFit/>
          </a:bodyPr>
          <a:lstStyle/>
          <a:p>
            <a:pPr algn="just">
              <a:lnSpc>
                <a:spcPct val="150000"/>
              </a:lnSpc>
            </a:pPr>
            <a:r>
              <a:rPr lang="en-US" sz="2400" b="1" dirty="0">
                <a:solidFill>
                  <a:srgbClr val="FFFF00"/>
                </a:solidFill>
                <a:latin typeface="Times New Roman" panose="02020603050405020304" pitchFamily="18" charset="0"/>
                <a:cs typeface="Times New Roman" panose="02020603050405020304" pitchFamily="18" charset="0"/>
              </a:rPr>
              <a:t>Attitudes: </a:t>
            </a:r>
            <a:r>
              <a:rPr lang="en-US" sz="2400" dirty="0">
                <a:latin typeface="Times New Roman" panose="02020603050405020304" pitchFamily="18" charset="0"/>
                <a:cs typeface="Times New Roman" panose="02020603050405020304" pitchFamily="18" charset="0"/>
              </a:rPr>
              <a:t>the way you think and feel about someone or something a feeling or way of thinking that affects a person's behavior. Example </a:t>
            </a:r>
            <a:r>
              <a:rPr lang="en-US" sz="2400" dirty="0" err="1">
                <a:latin typeface="Times New Roman" panose="02020603050405020304" pitchFamily="18" charset="0"/>
                <a:cs typeface="Times New Roman" panose="02020603050405020304" pitchFamily="18" charset="0"/>
              </a:rPr>
              <a:t>Almaz</a:t>
            </a:r>
            <a:r>
              <a:rPr lang="en-US" sz="2400" dirty="0">
                <a:latin typeface="Times New Roman" panose="02020603050405020304" pitchFamily="18" charset="0"/>
                <a:cs typeface="Times New Roman" panose="02020603050405020304" pitchFamily="18" charset="0"/>
              </a:rPr>
              <a:t> had fever and visited the nearby health center. The staff on duty that day was very busy and shouted at her, “Do you want us to waste our time for a mild fever? Come back when we are less busy.” She did not like being shouted at. This experience gave her bad attitude toward the health staff. This bad attitude could discourage her from attending the health center next time she is sick.</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b="1" dirty="0">
                <a:solidFill>
                  <a:srgbClr val="FFFF00"/>
                </a:solidFill>
                <a:latin typeface="Times New Roman" panose="02020603050405020304" pitchFamily="18" charset="0"/>
                <a:cs typeface="Times New Roman" panose="02020603050405020304" pitchFamily="18" charset="0"/>
              </a:rPr>
              <a:t>• Values:  </a:t>
            </a:r>
            <a:r>
              <a:rPr lang="en-US" sz="2400" dirty="0">
                <a:latin typeface="Times New Roman" panose="02020603050405020304" pitchFamily="18" charset="0"/>
                <a:cs typeface="Times New Roman" panose="02020603050405020304" pitchFamily="18" charset="0"/>
              </a:rPr>
              <a:t>are broad ideas and widely held assumptions regarding what are desirable, correct and good that most members of a society share. Example being married and having many children are highly valued in most Ethiopian community.</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b="1" dirty="0">
                <a:solidFill>
                  <a:srgbClr val="FFFF00"/>
                </a:solidFill>
                <a:latin typeface="Times New Roman" panose="02020603050405020304" pitchFamily="18" charset="0"/>
                <a:cs typeface="Times New Roman" panose="02020603050405020304" pitchFamily="18" charset="0"/>
              </a:rPr>
              <a:t>• Norms: </a:t>
            </a:r>
            <a:r>
              <a:rPr lang="en-US" sz="2400" dirty="0">
                <a:latin typeface="Times New Roman" panose="02020603050405020304" pitchFamily="18" charset="0"/>
                <a:cs typeface="Times New Roman" panose="02020603050405020304" pitchFamily="18" charset="0"/>
              </a:rPr>
              <a:t>are social rules that specify appropriate and inappropriate behavior in given situations.</a:t>
            </a:r>
          </a:p>
        </p:txBody>
      </p:sp>
    </p:spTree>
    <p:extLst>
      <p:ext uri="{BB962C8B-B14F-4D97-AF65-F5344CB8AC3E}">
        <p14:creationId xmlns:p14="http://schemas.microsoft.com/office/powerpoint/2010/main" val="2141440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3544"/>
            <a:ext cx="12192000" cy="4616648"/>
          </a:xfrm>
          <a:prstGeom prst="rect">
            <a:avLst/>
          </a:prstGeom>
        </p:spPr>
        <p:txBody>
          <a:bodyPr wrap="square">
            <a:spAutoFit/>
          </a:bodyPr>
          <a:lstStyle/>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2. Enabling factors: </a:t>
            </a:r>
            <a:r>
              <a:rPr lang="en-US" sz="2400" dirty="0">
                <a:latin typeface="Times New Roman" panose="02020603050405020304" pitchFamily="18" charset="0"/>
                <a:cs typeface="Times New Roman" panose="02020603050405020304" pitchFamily="18" charset="0"/>
              </a:rPr>
              <a:t>these are characteristics of the environment that facilitates healthy behavior and any skill or resource required to attain the behavior. Enabling factors are required for motivation to be realized. Examples of enabling factors include: </a:t>
            </a:r>
          </a:p>
          <a:p>
            <a:pPr algn="just">
              <a:lnSpc>
                <a:spcPct val="150000"/>
              </a:lnSpc>
            </a:pPr>
            <a:r>
              <a:rPr lang="en-US" sz="2400" dirty="0">
                <a:latin typeface="Times New Roman" panose="02020603050405020304" pitchFamily="18" charset="0"/>
                <a:cs typeface="Times New Roman" panose="02020603050405020304" pitchFamily="18" charset="0"/>
              </a:rPr>
              <a:t>• Availability and or accessibility of health resources </a:t>
            </a:r>
          </a:p>
          <a:p>
            <a:pPr algn="just">
              <a:lnSpc>
                <a:spcPct val="150000"/>
              </a:lnSpc>
            </a:pPr>
            <a:r>
              <a:rPr lang="en-US" sz="2400" dirty="0">
                <a:latin typeface="Times New Roman" panose="02020603050405020304" pitchFamily="18" charset="0"/>
                <a:cs typeface="Times New Roman" panose="02020603050405020304" pitchFamily="18" charset="0"/>
              </a:rPr>
              <a:t>• Government laws, priority and commitment to health </a:t>
            </a:r>
          </a:p>
          <a:p>
            <a:pPr algn="just">
              <a:lnSpc>
                <a:spcPct val="150000"/>
              </a:lnSpc>
            </a:pPr>
            <a:r>
              <a:rPr lang="en-US" sz="2400" dirty="0">
                <a:latin typeface="Times New Roman" panose="02020603050405020304" pitchFamily="18" charset="0"/>
                <a:cs typeface="Times New Roman" panose="02020603050405020304" pitchFamily="18" charset="0"/>
              </a:rPr>
              <a:t>• Presence of health related skills</a:t>
            </a:r>
          </a:p>
          <a:p>
            <a:pPr algn="just">
              <a:lnSpc>
                <a:spcPct val="150000"/>
              </a:lnSpc>
            </a:pPr>
            <a:r>
              <a:rPr lang="en-US" sz="2400" dirty="0">
                <a:latin typeface="Times New Roman" panose="02020603050405020304" pitchFamily="18" charset="0"/>
                <a:cs typeface="Times New Roman" panose="02020603050405020304" pitchFamily="18" charset="0"/>
              </a:rPr>
              <a:t> E.g. Enabling factors for a mother to give oral rehydration solution to her child with diarrhea would be: (Time, container, salt, sugar and Knowledge on how to prepare and administer it)</a:t>
            </a:r>
          </a:p>
        </p:txBody>
      </p:sp>
    </p:spTree>
    <p:extLst>
      <p:ext uri="{BB962C8B-B14F-4D97-AF65-F5344CB8AC3E}">
        <p14:creationId xmlns:p14="http://schemas.microsoft.com/office/powerpoint/2010/main" val="3077865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271" y="152263"/>
            <a:ext cx="11841194" cy="4616648"/>
          </a:xfrm>
          <a:prstGeom prst="rect">
            <a:avLst/>
          </a:prstGeom>
        </p:spPr>
        <p:txBody>
          <a:bodyPr wrap="square">
            <a:spAutoFit/>
          </a:bodyPr>
          <a:lstStyle/>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3. Reinforcing factors: </a:t>
            </a:r>
            <a:r>
              <a:rPr lang="en-US" sz="2400" dirty="0">
                <a:latin typeface="Times New Roman" panose="02020603050405020304" pitchFamily="18" charset="0"/>
                <a:cs typeface="Times New Roman" panose="02020603050405020304" pitchFamily="18" charset="0"/>
              </a:rPr>
              <a:t>Reinforcing factors: these factors subsequent to the behavior They are important for persistence or repetition of the behavior. The most important reinforcing factors for a behavior to occur or avoid include: </a:t>
            </a:r>
          </a:p>
          <a:p>
            <a:pPr marL="1379538" algn="just">
              <a:lnSpc>
                <a:spcPct val="150000"/>
              </a:lnSpc>
            </a:pPr>
            <a:r>
              <a:rPr lang="en-US" sz="2400" dirty="0">
                <a:latin typeface="Times New Roman" panose="02020603050405020304" pitchFamily="18" charset="0"/>
                <a:cs typeface="Times New Roman" panose="02020603050405020304" pitchFamily="18" charset="0"/>
              </a:rPr>
              <a:t>• Family </a:t>
            </a:r>
          </a:p>
          <a:p>
            <a:pPr marL="1379538" algn="just">
              <a:lnSpc>
                <a:spcPct val="150000"/>
              </a:lnSpc>
            </a:pPr>
            <a:r>
              <a:rPr lang="en-US" sz="2400" dirty="0">
                <a:latin typeface="Times New Roman" panose="02020603050405020304" pitchFamily="18" charset="0"/>
                <a:cs typeface="Times New Roman" panose="02020603050405020304" pitchFamily="18" charset="0"/>
              </a:rPr>
              <a:t>• Peers, teachers </a:t>
            </a:r>
          </a:p>
          <a:p>
            <a:pPr marL="1379538" algn="just">
              <a:lnSpc>
                <a:spcPct val="150000"/>
              </a:lnSpc>
            </a:pPr>
            <a:r>
              <a:rPr lang="en-US" sz="2400" dirty="0">
                <a:latin typeface="Times New Roman" panose="02020603050405020304" pitchFamily="18" charset="0"/>
                <a:cs typeface="Times New Roman" panose="02020603050405020304" pitchFamily="18" charset="0"/>
              </a:rPr>
              <a:t>• Employers, health providers </a:t>
            </a:r>
          </a:p>
          <a:p>
            <a:pPr marL="1379538" algn="just">
              <a:lnSpc>
                <a:spcPct val="150000"/>
              </a:lnSpc>
            </a:pPr>
            <a:r>
              <a:rPr lang="en-US" sz="2400" dirty="0">
                <a:latin typeface="Times New Roman" panose="02020603050405020304" pitchFamily="18" charset="0"/>
                <a:cs typeface="Times New Roman" panose="02020603050405020304" pitchFamily="18" charset="0"/>
              </a:rPr>
              <a:t>• Community leaders </a:t>
            </a:r>
          </a:p>
          <a:p>
            <a:pPr marL="1379538" algn="just">
              <a:lnSpc>
                <a:spcPct val="150000"/>
              </a:lnSpc>
            </a:pPr>
            <a:r>
              <a:rPr lang="en-US" sz="2400" dirty="0">
                <a:latin typeface="Times New Roman" panose="02020603050405020304" pitchFamily="18" charset="0"/>
                <a:cs typeface="Times New Roman" panose="02020603050405020304" pitchFamily="18" charset="0"/>
              </a:rPr>
              <a:t>• Decision makers</a:t>
            </a:r>
          </a:p>
        </p:txBody>
      </p:sp>
    </p:spTree>
    <p:extLst>
      <p:ext uri="{BB962C8B-B14F-4D97-AF65-F5344CB8AC3E}">
        <p14:creationId xmlns:p14="http://schemas.microsoft.com/office/powerpoint/2010/main" val="1467028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696" y="338692"/>
            <a:ext cx="9291215" cy="1049235"/>
          </a:xfrm>
        </p:spPr>
        <p:txBody>
          <a:bodyPr/>
          <a:lstStyle/>
          <a:p>
            <a:r>
              <a:rPr lang="en-US" dirty="0"/>
              <a:t>	What is prevention? </a:t>
            </a:r>
          </a:p>
        </p:txBody>
      </p:sp>
      <p:sp>
        <p:nvSpPr>
          <p:cNvPr id="4" name="Rectangle 3"/>
          <p:cNvSpPr/>
          <p:nvPr/>
        </p:nvSpPr>
        <p:spPr>
          <a:xfrm>
            <a:off x="379562" y="1879453"/>
            <a:ext cx="11490384" cy="1687963"/>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	Prevention: is defined as the planning for and the measures taken to forestall the onset of a disease or other health problem before the occurrence of undesirable health events. There are three distinct levels of prevention: primary, secondary, tertiary prevention</a:t>
            </a:r>
          </a:p>
        </p:txBody>
      </p:sp>
    </p:spTree>
    <p:extLst>
      <p:ext uri="{BB962C8B-B14F-4D97-AF65-F5344CB8AC3E}">
        <p14:creationId xmlns:p14="http://schemas.microsoft.com/office/powerpoint/2010/main" val="394010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056" y="721770"/>
            <a:ext cx="11317857" cy="3450613"/>
          </a:xfrm>
        </p:spPr>
        <p:txBody>
          <a:bodyPr>
            <a:normAutofit/>
          </a:bodyPr>
          <a:lstStyle/>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First: Primary prevention </a:t>
            </a:r>
            <a:r>
              <a:rPr lang="en-US" sz="2400" dirty="0">
                <a:latin typeface="Times New Roman" panose="02020603050405020304" pitchFamily="18" charset="0"/>
                <a:cs typeface="Times New Roman" panose="02020603050405020304" pitchFamily="18" charset="0"/>
              </a:rPr>
              <a:t>is comprised of those activities carried out to keep people healthy and prevent them from getting disease.</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FFFF00"/>
                </a:solidFill>
                <a:latin typeface="Times New Roman" panose="02020603050405020304" pitchFamily="18" charset="0"/>
                <a:cs typeface="Times New Roman" panose="02020603050405020304" pitchFamily="18" charset="0"/>
              </a:rPr>
              <a:t>Examples</a:t>
            </a:r>
            <a:r>
              <a:rPr lang="en-US" sz="2400" dirty="0">
                <a:latin typeface="Times New Roman" panose="02020603050405020304" pitchFamily="18" charset="0"/>
                <a:cs typeface="Times New Roman" panose="02020603050405020304" pitchFamily="18" charset="0"/>
              </a:rPr>
              <a:t> of important behaviors for primary prevention includes using rubber gloves when there is a potential for the spread of disease, immunizing against specific diseases, exercise, and brushing teeth</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700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83" y="479113"/>
            <a:ext cx="10012392" cy="5170646"/>
          </a:xfrm>
          <a:prstGeom prst="rect">
            <a:avLst/>
          </a:prstGeom>
        </p:spPr>
        <p:txBody>
          <a:bodyPr wrap="square">
            <a:spAutoFit/>
          </a:bodyPr>
          <a:lstStyle/>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Second: Secondary prevention: </a:t>
            </a:r>
            <a:r>
              <a:rPr lang="en-US" sz="2400" dirty="0">
                <a:latin typeface="Times New Roman" panose="02020603050405020304" pitchFamily="18" charset="0"/>
                <a:cs typeface="Times New Roman" panose="02020603050405020304" pitchFamily="18" charset="0"/>
              </a:rPr>
              <a:t>includes preventive measures that lead to an early diagnosis and prompt treatment of a problem before it becomes serious. It is important to ensure that the community can recognize early signs of disease and go for treatment before the disease become serious.</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FFFF00"/>
                </a:solidFill>
                <a:latin typeface="Times New Roman" panose="02020603050405020304" pitchFamily="18" charset="0"/>
                <a:cs typeface="Times New Roman" panose="02020603050405020304" pitchFamily="18" charset="0"/>
              </a:rPr>
              <a:t>Health problems </a:t>
            </a:r>
            <a:r>
              <a:rPr lang="en-US" sz="2400" dirty="0">
                <a:latin typeface="Times New Roman" panose="02020603050405020304" pitchFamily="18" charset="0"/>
                <a:cs typeface="Times New Roman" panose="02020603050405020304" pitchFamily="18" charset="0"/>
              </a:rPr>
              <a:t>like tuberculosis can be cured if the diseases are detected at an early stage. The actions people take before consulting a health worker, including recognition of symptoms, taking home remedies (‘self-medication’), consulting family and healers are called illness behaviors. Illness behaviors are important examples of behaviors for secondary prevention</a:t>
            </a:r>
          </a:p>
        </p:txBody>
      </p:sp>
    </p:spTree>
    <p:extLst>
      <p:ext uri="{BB962C8B-B14F-4D97-AF65-F5344CB8AC3E}">
        <p14:creationId xmlns:p14="http://schemas.microsoft.com/office/powerpoint/2010/main" val="1044959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1032322"/>
            <a:ext cx="10921040" cy="3450613"/>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Third: Tertiary prevention: seeks to limit disability or complication arising from an irreversible condition. Even at this stage actions and behaviors of the patient are essential.</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dirty="0">
                <a:solidFill>
                  <a:srgbClr val="FFFF00"/>
                </a:solidFill>
                <a:latin typeface="Times New Roman" panose="02020603050405020304" pitchFamily="18" charset="0"/>
                <a:cs typeface="Times New Roman" panose="02020603050405020304" pitchFamily="18" charset="0"/>
              </a:rPr>
              <a:t>For example, </a:t>
            </a:r>
            <a:r>
              <a:rPr lang="en-US" sz="2400" dirty="0">
                <a:latin typeface="Times New Roman" panose="02020603050405020304" pitchFamily="18" charset="0"/>
                <a:cs typeface="Times New Roman" panose="02020603050405020304" pitchFamily="18" charset="0"/>
              </a:rPr>
              <a:t>a diabetic patient should take strictly his/her daily insulin injection to prevent complications.</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273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497187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293" y="412860"/>
            <a:ext cx="9603275"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	What is behavior? </a:t>
            </a:r>
            <a:endParaRPr lang="en-US" dirty="0"/>
          </a:p>
        </p:txBody>
      </p:sp>
      <p:sp>
        <p:nvSpPr>
          <p:cNvPr id="3" name="Content Placeholder 2"/>
          <p:cNvSpPr>
            <a:spLocks noGrp="1"/>
          </p:cNvSpPr>
          <p:nvPr>
            <p:ph idx="1"/>
          </p:nvPr>
        </p:nvSpPr>
        <p:spPr>
          <a:xfrm>
            <a:off x="299357" y="1580304"/>
            <a:ext cx="11615737" cy="4515696"/>
          </a:xfrm>
        </p:spPr>
        <p:txBody>
          <a:bodyPr>
            <a:normAutofit/>
          </a:bodyPr>
          <a:lstStyle/>
          <a:p>
            <a:r>
              <a:rPr lang="en-US" sz="2400" dirty="0"/>
              <a:t>•	</a:t>
            </a:r>
            <a:r>
              <a:rPr lang="en-US" sz="2800" dirty="0">
                <a:latin typeface="Times New Roman" panose="02020603050405020304" pitchFamily="18" charset="0"/>
                <a:cs typeface="Times New Roman" panose="02020603050405020304" pitchFamily="18" charset="0"/>
              </a:rPr>
              <a:t>Behavior- is an action that has specific frequency, duration, and purpose, whether conscious or unconscious, it is both the act and the way we act.</a:t>
            </a:r>
          </a:p>
          <a:p>
            <a:pPr marL="1654175"/>
            <a:r>
              <a:rPr lang="en-US" sz="24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Action – drinking/smoking to say a person has drinking/smoking behavior </a:t>
            </a:r>
          </a:p>
          <a:p>
            <a:pPr marL="1654175"/>
            <a:r>
              <a:rPr lang="en-US" sz="2800" dirty="0">
                <a:latin typeface="Times New Roman" panose="02020603050405020304" pitchFamily="18" charset="0"/>
                <a:cs typeface="Times New Roman" panose="02020603050405020304" pitchFamily="18" charset="0"/>
              </a:rPr>
              <a:t> Duration –is it for a week/month? </a:t>
            </a:r>
          </a:p>
          <a:p>
            <a:pPr marL="1654175"/>
            <a:r>
              <a:rPr lang="en-US" sz="2800" dirty="0">
                <a:latin typeface="Times New Roman" panose="02020603050405020304" pitchFamily="18" charset="0"/>
                <a:cs typeface="Times New Roman" panose="02020603050405020304" pitchFamily="18" charset="0"/>
              </a:rPr>
              <a:t> Frequency- how it is repeated? </a:t>
            </a:r>
          </a:p>
          <a:p>
            <a:pPr marL="1654175"/>
            <a:r>
              <a:rPr lang="en-US" sz="2800" dirty="0">
                <a:latin typeface="Times New Roman" panose="02020603050405020304" pitchFamily="18" charset="0"/>
                <a:cs typeface="Times New Roman" panose="02020603050405020304" pitchFamily="18" charset="0"/>
              </a:rPr>
              <a:t> Purpose –is he/she doing consciously or not</a:t>
            </a:r>
          </a:p>
          <a:p>
            <a:endParaRPr lang="en-US" sz="2400" dirty="0"/>
          </a:p>
        </p:txBody>
      </p:sp>
    </p:spTree>
    <p:custDataLst>
      <p:tags r:id="rId1"/>
    </p:custDataLst>
    <p:extLst>
      <p:ext uri="{BB962C8B-B14F-4D97-AF65-F5344CB8AC3E}">
        <p14:creationId xmlns:p14="http://schemas.microsoft.com/office/powerpoint/2010/main" val="985238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69142" y="1462095"/>
            <a:ext cx="11923486" cy="1815882"/>
          </a:xfrm>
          <a:prstGeom prst="rect">
            <a:avLst/>
          </a:prstGeom>
        </p:spPr>
        <p:txBody>
          <a:bodyPr wrap="square">
            <a:spAutoFit/>
          </a:bodyPr>
          <a:lstStyle/>
          <a:p>
            <a:r>
              <a:rPr lang="en-US" dirty="0"/>
              <a:t>	</a:t>
            </a:r>
            <a:r>
              <a:rPr lang="en-US" sz="2800" dirty="0"/>
              <a:t>	</a:t>
            </a:r>
          </a:p>
          <a:p>
            <a:pPr marL="2003425" indent="-514350">
              <a:buFont typeface="+mj-lt"/>
              <a:buAutoNum type="arabicPeriod"/>
            </a:pPr>
            <a:r>
              <a:rPr lang="en-US" sz="2800" dirty="0"/>
              <a:t>Conscious or unconscious. </a:t>
            </a:r>
          </a:p>
          <a:p>
            <a:pPr marL="2003425" indent="-514350">
              <a:buFont typeface="+mj-lt"/>
              <a:buAutoNum type="arabicPeriod"/>
            </a:pPr>
            <a:r>
              <a:rPr lang="en-US" sz="2800" dirty="0"/>
              <a:t>Overt or covert. </a:t>
            </a:r>
          </a:p>
          <a:p>
            <a:pPr marL="2003425" indent="-514350">
              <a:buFont typeface="+mj-lt"/>
              <a:buAutoNum type="arabicPeriod"/>
            </a:pPr>
            <a:r>
              <a:rPr lang="en-US" sz="2800" dirty="0"/>
              <a:t>Voluntary or involuntary.</a:t>
            </a:r>
          </a:p>
        </p:txBody>
      </p:sp>
      <p:sp>
        <p:nvSpPr>
          <p:cNvPr id="9" name="Title 1"/>
          <p:cNvSpPr>
            <a:spLocks noGrp="1"/>
          </p:cNvSpPr>
          <p:nvPr>
            <p:ph type="title"/>
          </p:nvPr>
        </p:nvSpPr>
        <p:spPr>
          <a:xfrm>
            <a:off x="653293" y="412860"/>
            <a:ext cx="9603275"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Characteristic of behavior </a:t>
            </a:r>
            <a:endParaRPr lang="en-US" dirty="0"/>
          </a:p>
        </p:txBody>
      </p:sp>
    </p:spTree>
    <p:custDataLst>
      <p:tags r:id="rId1"/>
    </p:custDataLst>
    <p:extLst>
      <p:ext uri="{BB962C8B-B14F-4D97-AF65-F5344CB8AC3E}">
        <p14:creationId xmlns:p14="http://schemas.microsoft.com/office/powerpoint/2010/main" val="16352736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371012"/>
            <a:ext cx="12191999" cy="5262979"/>
          </a:xfrm>
          <a:prstGeom prst="rect">
            <a:avLst/>
          </a:prstGeom>
        </p:spPr>
        <p:txBody>
          <a:bodyPr wrap="square">
            <a:spAutoFit/>
          </a:bodyPr>
          <a:lstStyle/>
          <a:p>
            <a:r>
              <a:rPr lang="en-US" dirty="0"/>
              <a:t>	</a:t>
            </a:r>
            <a:r>
              <a:rPr lang="en-US" sz="2800" dirty="0">
                <a:solidFill>
                  <a:schemeClr val="accent1"/>
                </a:solidFill>
              </a:rPr>
              <a:t>Healthy behavior-is </a:t>
            </a:r>
            <a:r>
              <a:rPr lang="en-US" sz="2800" dirty="0"/>
              <a:t>an action that healthy people undertake to keep themselves or others healthy and prevent disease. Healthy behavior aimed to prevent disease. </a:t>
            </a:r>
          </a:p>
          <a:p>
            <a:r>
              <a:rPr lang="en-US" sz="2800" dirty="0"/>
              <a:t>	</a:t>
            </a:r>
            <a:r>
              <a:rPr lang="en-US" sz="2800" dirty="0">
                <a:solidFill>
                  <a:schemeClr val="accent1"/>
                </a:solidFill>
              </a:rPr>
              <a:t>Health behavior </a:t>
            </a:r>
            <a:r>
              <a:rPr lang="en-US" sz="2800" dirty="0"/>
              <a:t>is any activity undertaken by a person believing him/herself to be healthy for the purpose of preventing disease or detecting it at an early stage</a:t>
            </a:r>
          </a:p>
          <a:p>
            <a:pPr marL="1712913"/>
            <a:r>
              <a:rPr lang="en-US" sz="2800" dirty="0"/>
              <a:t>•	Good nutrition</a:t>
            </a:r>
          </a:p>
          <a:p>
            <a:pPr marL="1712913"/>
            <a:r>
              <a:rPr lang="en-US" sz="2800" dirty="0"/>
              <a:t>•	Breast feeding</a:t>
            </a:r>
          </a:p>
          <a:p>
            <a:pPr marL="1712913"/>
            <a:r>
              <a:rPr lang="en-US" sz="2800" dirty="0"/>
              <a:t>•	Reduction of health damaging behaviors like smoking</a:t>
            </a:r>
          </a:p>
          <a:p>
            <a:r>
              <a:rPr lang="en-US" sz="2800" dirty="0"/>
              <a:t>       Human behavior is influenced by culture, attitudes, emotions, values, ethics, authority, rapport(relationship), persuasion(influence), coercion and/or genetics</a:t>
            </a:r>
          </a:p>
        </p:txBody>
      </p:sp>
    </p:spTree>
    <p:custDataLst>
      <p:tags r:id="rId1"/>
    </p:custDataLst>
    <p:extLst>
      <p:ext uri="{BB962C8B-B14F-4D97-AF65-F5344CB8AC3E}">
        <p14:creationId xmlns:p14="http://schemas.microsoft.com/office/powerpoint/2010/main" val="3778514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barn(inVertical)">
                                      <p:cBhvr>
                                        <p:cTn id="3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81710"/>
            <a:ext cx="12192000" cy="4832092"/>
          </a:xfrm>
          <a:prstGeom prst="rect">
            <a:avLst/>
          </a:prstGeom>
        </p:spPr>
        <p:txBody>
          <a:bodyPr wrap="square">
            <a:spAutoFit/>
          </a:bodyPr>
          <a:lstStyle/>
          <a:p>
            <a:r>
              <a:rPr lang="en-US" dirty="0"/>
              <a:t>	</a:t>
            </a:r>
            <a:r>
              <a:rPr lang="en-US" sz="2800" b="1" dirty="0">
                <a:solidFill>
                  <a:schemeClr val="accent1"/>
                </a:solidFill>
              </a:rPr>
              <a:t>Life style, Customs and Traditions are different words of the same thing. </a:t>
            </a:r>
          </a:p>
          <a:p>
            <a:pPr>
              <a:lnSpc>
                <a:spcPct val="150000"/>
              </a:lnSpc>
            </a:pPr>
            <a:r>
              <a:rPr lang="en-US" sz="2800" b="1" dirty="0">
                <a:solidFill>
                  <a:schemeClr val="accent1"/>
                </a:solidFill>
              </a:rPr>
              <a:t>   Life style: </a:t>
            </a:r>
            <a:r>
              <a:rPr lang="en-US" sz="2800" dirty="0"/>
              <a:t>refers to the collection of behaviors that make up a person’s way of life-including diet, clothing, family life, housing and work. </a:t>
            </a:r>
          </a:p>
          <a:p>
            <a:pPr>
              <a:lnSpc>
                <a:spcPct val="150000"/>
              </a:lnSpc>
            </a:pPr>
            <a:r>
              <a:rPr lang="en-US" sz="2800" dirty="0"/>
              <a:t>  </a:t>
            </a:r>
            <a:r>
              <a:rPr lang="en-US" sz="2800" b="1" dirty="0">
                <a:solidFill>
                  <a:schemeClr val="accent1"/>
                </a:solidFill>
              </a:rPr>
              <a:t>Customs: </a:t>
            </a:r>
            <a:r>
              <a:rPr lang="en-US" sz="2800" dirty="0"/>
              <a:t>It represents the group behavior. It is the pattern of action shared by some or all members of the society. </a:t>
            </a:r>
          </a:p>
          <a:p>
            <a:pPr>
              <a:lnSpc>
                <a:spcPct val="150000"/>
              </a:lnSpc>
            </a:pPr>
            <a:r>
              <a:rPr lang="en-US" sz="2800" b="1" dirty="0">
                <a:solidFill>
                  <a:schemeClr val="accent1"/>
                </a:solidFill>
              </a:rPr>
              <a:t>  Traditions: </a:t>
            </a:r>
            <a:r>
              <a:rPr lang="en-US" sz="2800" dirty="0"/>
              <a:t>are behaviors that have been carried out for a long time and handed down from parents to children</a:t>
            </a:r>
          </a:p>
        </p:txBody>
      </p:sp>
    </p:spTree>
    <p:custDataLst>
      <p:tags r:id="rId1"/>
    </p:custDataLst>
    <p:extLst>
      <p:ext uri="{BB962C8B-B14F-4D97-AF65-F5344CB8AC3E}">
        <p14:creationId xmlns:p14="http://schemas.microsoft.com/office/powerpoint/2010/main" val="314587997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000"/>
                                        <p:tgtEl>
                                          <p:spTgt spid="7">
                                            <p:txEl>
                                              <p:pRg st="2" end="2"/>
                                            </p:txEl>
                                          </p:spTgt>
                                        </p:tgtEl>
                                      </p:cBhvr>
                                    </p:animEffect>
                                    <p:anim calcmode="lin" valueType="num">
                                      <p:cBhvr>
                                        <p:cTn id="2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anim calcmode="lin" valueType="num">
                                      <p:cBhvr>
                                        <p:cTn id="2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0628" y="1571137"/>
            <a:ext cx="12061372" cy="3693319"/>
          </a:xfrm>
          <a:prstGeom prst="rect">
            <a:avLst/>
          </a:prstGeom>
        </p:spPr>
        <p:txBody>
          <a:bodyPr wrap="square">
            <a:spAutoFit/>
          </a:bodyPr>
          <a:lstStyle/>
          <a:p>
            <a:r>
              <a:rPr lang="en-US" dirty="0"/>
              <a:t>	</a:t>
            </a:r>
          </a:p>
          <a:p>
            <a:pPr algn="just">
              <a:lnSpc>
                <a:spcPct val="150000"/>
              </a:lnSpc>
            </a:pPr>
            <a:r>
              <a:rPr lang="en-US" dirty="0"/>
              <a:t>1.	</a:t>
            </a:r>
            <a:r>
              <a:rPr lang="en-US" sz="2400" b="1" dirty="0">
                <a:solidFill>
                  <a:schemeClr val="accent1"/>
                </a:solidFill>
                <a:latin typeface="Times New Roman" panose="02020603050405020304" pitchFamily="18" charset="0"/>
                <a:cs typeface="Times New Roman" panose="02020603050405020304" pitchFamily="18" charset="0"/>
              </a:rPr>
              <a:t>Health-Directed Behavior: </a:t>
            </a:r>
            <a:r>
              <a:rPr lang="en-US" sz="2400" dirty="0">
                <a:latin typeface="Times New Roman" panose="02020603050405020304" pitchFamily="18" charset="0"/>
                <a:cs typeface="Times New Roman" panose="02020603050405020304" pitchFamily="18" charset="0"/>
              </a:rPr>
              <a:t>Observable acts that are undertaken with a specific health outcome in mind </a:t>
            </a:r>
          </a:p>
          <a:p>
            <a:pPr algn="just">
              <a:lnSpc>
                <a:spcPct val="150000"/>
              </a:lnSpc>
            </a:pPr>
            <a:r>
              <a:rPr lang="en-US" sz="2400" dirty="0">
                <a:latin typeface="Times New Roman" panose="02020603050405020304" pitchFamily="18" charset="0"/>
                <a:cs typeface="Times New Roman" panose="02020603050405020304" pitchFamily="18" charset="0"/>
              </a:rPr>
              <a:t>2.	</a:t>
            </a:r>
            <a:r>
              <a:rPr lang="en-US" sz="2400" b="1" dirty="0">
                <a:solidFill>
                  <a:schemeClr val="accent1"/>
                </a:solidFill>
                <a:latin typeface="Times New Roman" panose="02020603050405020304" pitchFamily="18" charset="0"/>
                <a:cs typeface="Times New Roman" panose="02020603050405020304" pitchFamily="18" charset="0"/>
              </a:rPr>
              <a:t>Health-Related Behavior</a:t>
            </a:r>
            <a:r>
              <a:rPr lang="en-US" sz="2400" dirty="0">
                <a:latin typeface="Times New Roman" panose="02020603050405020304" pitchFamily="18" charset="0"/>
                <a:cs typeface="Times New Roman" panose="02020603050405020304" pitchFamily="18" charset="0"/>
              </a:rPr>
              <a:t>: Those actions that a person does that may have health implications, but are not undertaken with a specific health objective in mind.</a:t>
            </a:r>
          </a:p>
          <a:p>
            <a:pPr algn="just">
              <a:lnSpc>
                <a:spcPct val="150000"/>
              </a:lnSpc>
            </a:pPr>
            <a:r>
              <a:rPr lang="en-US" sz="2400" dirty="0">
                <a:latin typeface="Times New Roman" panose="02020603050405020304" pitchFamily="18" charset="0"/>
                <a:cs typeface="Times New Roman" panose="02020603050405020304" pitchFamily="18" charset="0"/>
              </a:rPr>
              <a:t>3.	</a:t>
            </a:r>
            <a:r>
              <a:rPr lang="en-US" sz="2400" b="1" dirty="0">
                <a:solidFill>
                  <a:schemeClr val="accent1"/>
                </a:solidFill>
                <a:latin typeface="Times New Roman" panose="02020603050405020304" pitchFamily="18" charset="0"/>
                <a:cs typeface="Times New Roman" panose="02020603050405020304" pitchFamily="18" charset="0"/>
              </a:rPr>
              <a:t>Preventive Health Behavior </a:t>
            </a:r>
            <a:r>
              <a:rPr lang="en-US" sz="2400" dirty="0">
                <a:latin typeface="Times New Roman" panose="02020603050405020304" pitchFamily="18" charset="0"/>
                <a:cs typeface="Times New Roman" panose="02020603050405020304" pitchFamily="18" charset="0"/>
              </a:rPr>
              <a:t>◦ action taken when a person wants to avoid being ill or having a problem e.g. a mother takes her child for immunization.  </a:t>
            </a:r>
          </a:p>
        </p:txBody>
      </p:sp>
      <p:sp>
        <p:nvSpPr>
          <p:cNvPr id="8" name="Title 1"/>
          <p:cNvSpPr>
            <a:spLocks noGrp="1"/>
          </p:cNvSpPr>
          <p:nvPr>
            <p:ph type="title"/>
          </p:nvPr>
        </p:nvSpPr>
        <p:spPr>
          <a:xfrm>
            <a:off x="653293" y="412860"/>
            <a:ext cx="9603275"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Types of Health Behavior </a:t>
            </a:r>
            <a:endParaRPr lang="en-US" dirty="0"/>
          </a:p>
        </p:txBody>
      </p:sp>
    </p:spTree>
    <p:custDataLst>
      <p:tags r:id="rId1"/>
    </p:custDataLst>
    <p:extLst>
      <p:ext uri="{BB962C8B-B14F-4D97-AF65-F5344CB8AC3E}">
        <p14:creationId xmlns:p14="http://schemas.microsoft.com/office/powerpoint/2010/main" val="15175724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barn(inVertical)">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740307"/>
          </a:xfrm>
          <a:prstGeom prst="rect">
            <a:avLst/>
          </a:prstGeom>
        </p:spPr>
        <p:txBody>
          <a:bodyPr wrap="square">
            <a:spAutoFit/>
          </a:bodyPr>
          <a:lstStyle/>
          <a:p>
            <a:pPr algn="just">
              <a:lnSpc>
                <a:spcPct val="150000"/>
              </a:lnSpc>
            </a:pPr>
            <a:r>
              <a:rPr lang="en-US" dirty="0"/>
              <a:t>4.	</a:t>
            </a:r>
            <a:r>
              <a:rPr lang="en-US" sz="2400" b="1" dirty="0">
                <a:solidFill>
                  <a:schemeClr val="accent1"/>
                </a:solidFill>
                <a:latin typeface="Times New Roman" panose="02020603050405020304" pitchFamily="18" charset="0"/>
                <a:cs typeface="Times New Roman" panose="02020603050405020304" pitchFamily="18" charset="0"/>
              </a:rPr>
              <a:t>Illness Behavior ◦ </a:t>
            </a:r>
            <a:r>
              <a:rPr lang="en-US" sz="2400" dirty="0">
                <a:latin typeface="Times New Roman" panose="02020603050405020304" pitchFamily="18" charset="0"/>
                <a:cs typeface="Times New Roman" panose="02020603050405020304" pitchFamily="18" charset="0"/>
              </a:rPr>
              <a:t>action taken when a person recognizes signs or symptoms that suggest a pending illness e.g. a mother gives her child cough medicine after hearing her wheeze</a:t>
            </a:r>
          </a:p>
          <a:p>
            <a:pPr algn="just">
              <a:lnSpc>
                <a:spcPct val="150000"/>
              </a:lnSpc>
            </a:pPr>
            <a:r>
              <a:rPr lang="en-US" sz="2400" dirty="0">
                <a:latin typeface="Times New Roman" panose="02020603050405020304" pitchFamily="18" charset="0"/>
                <a:cs typeface="Times New Roman" panose="02020603050405020304" pitchFamily="18" charset="0"/>
              </a:rPr>
              <a:t>5.	</a:t>
            </a:r>
            <a:r>
              <a:rPr lang="en-US" sz="2400" b="1" dirty="0">
                <a:solidFill>
                  <a:schemeClr val="accent1"/>
                </a:solidFill>
                <a:latin typeface="Times New Roman" panose="02020603050405020304" pitchFamily="18" charset="0"/>
                <a:cs typeface="Times New Roman" panose="02020603050405020304" pitchFamily="18" charset="0"/>
              </a:rPr>
              <a:t>Sick-Role Behavior </a:t>
            </a:r>
            <a:r>
              <a:rPr lang="en-US" sz="2400" dirty="0">
                <a:latin typeface="Times New Roman" panose="02020603050405020304" pitchFamily="18" charset="0"/>
                <a:cs typeface="Times New Roman" panose="02020603050405020304" pitchFamily="18" charset="0"/>
              </a:rPr>
              <a:t>◦ action taken once an individual has been diagnosed (either self or medical diagnosis) e.g. an employee takes a vacation because he is ill, he takes treatment and obeys his doctor’s advice.</a:t>
            </a:r>
          </a:p>
          <a:p>
            <a:pPr algn="just">
              <a:lnSpc>
                <a:spcPct val="150000"/>
              </a:lnSpc>
            </a:pPr>
            <a:r>
              <a:rPr lang="en-US" sz="2400" dirty="0">
                <a:latin typeface="Times New Roman" panose="02020603050405020304" pitchFamily="18" charset="0"/>
                <a:cs typeface="Times New Roman" panose="02020603050405020304" pitchFamily="18" charset="0"/>
              </a:rPr>
              <a:t>6.	</a:t>
            </a:r>
            <a:r>
              <a:rPr lang="en-US" sz="2400" b="1" dirty="0">
                <a:solidFill>
                  <a:schemeClr val="accent1"/>
                </a:solidFill>
                <a:latin typeface="Times New Roman" panose="02020603050405020304" pitchFamily="18" charset="0"/>
                <a:cs typeface="Times New Roman" panose="02020603050405020304" pitchFamily="18" charset="0"/>
              </a:rPr>
              <a:t>Utilization behavior: </a:t>
            </a:r>
            <a:r>
              <a:rPr lang="en-US" sz="2400" dirty="0">
                <a:latin typeface="Times New Roman" panose="02020603050405020304" pitchFamily="18" charset="0"/>
                <a:cs typeface="Times New Roman" panose="02020603050405020304" pitchFamily="18" charset="0"/>
              </a:rPr>
              <a:t>- utilization of health services such as antenatal care, child health, immunization, family planning…</a:t>
            </a:r>
            <a:r>
              <a:rPr lang="en-US" sz="2400" dirty="0" err="1">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a:t>
            </a:r>
          </a:p>
          <a:p>
            <a:pPr algn="just">
              <a:lnSpc>
                <a:spcPct val="150000"/>
              </a:lnSpc>
            </a:pPr>
            <a:r>
              <a:rPr lang="en-US" sz="2400" dirty="0">
                <a:latin typeface="Times New Roman" panose="02020603050405020304" pitchFamily="18" charset="0"/>
                <a:cs typeface="Times New Roman" panose="02020603050405020304" pitchFamily="18" charset="0"/>
              </a:rPr>
              <a:t>7.	</a:t>
            </a:r>
            <a:r>
              <a:rPr lang="en-US" sz="2400" b="1" dirty="0">
                <a:solidFill>
                  <a:schemeClr val="accent1"/>
                </a:solidFill>
                <a:latin typeface="Times New Roman" panose="02020603050405020304" pitchFamily="18" charset="0"/>
                <a:cs typeface="Times New Roman" panose="02020603050405020304" pitchFamily="18" charset="0"/>
              </a:rPr>
              <a:t>Compliance behaviors: </a:t>
            </a:r>
            <a:r>
              <a:rPr lang="en-US" sz="2400" dirty="0">
                <a:latin typeface="Times New Roman" panose="02020603050405020304" pitchFamily="18" charset="0"/>
                <a:cs typeface="Times New Roman" panose="02020603050405020304" pitchFamily="18" charset="0"/>
              </a:rPr>
              <a:t>- following a course of prescribed drugs such as for tuberculosis. </a:t>
            </a:r>
          </a:p>
          <a:p>
            <a:pPr algn="just">
              <a:lnSpc>
                <a:spcPct val="150000"/>
              </a:lnSpc>
            </a:pPr>
            <a:r>
              <a:rPr lang="en-US" sz="2400" dirty="0">
                <a:latin typeface="Times New Roman" panose="02020603050405020304" pitchFamily="18" charset="0"/>
                <a:cs typeface="Times New Roman" panose="02020603050405020304" pitchFamily="18" charset="0"/>
              </a:rPr>
              <a:t>8.	</a:t>
            </a:r>
            <a:r>
              <a:rPr lang="en-US" sz="2400" b="1" dirty="0">
                <a:solidFill>
                  <a:schemeClr val="accent1"/>
                </a:solidFill>
                <a:latin typeface="Times New Roman" panose="02020603050405020304" pitchFamily="18" charset="0"/>
                <a:cs typeface="Times New Roman" panose="02020603050405020304" pitchFamily="18" charset="0"/>
              </a:rPr>
              <a:t>Rehabilitation behaviors: </a:t>
            </a:r>
            <a:r>
              <a:rPr lang="en-US" sz="2400" dirty="0">
                <a:latin typeface="Times New Roman" panose="02020603050405020304" pitchFamily="18" charset="0"/>
                <a:cs typeface="Times New Roman" panose="02020603050405020304" pitchFamily="18" charset="0"/>
              </a:rPr>
              <a:t>- what people need to do after a serious illness to prevent further disability</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dirty="0" smtClean="0">
                <a:latin typeface="Times New Roman" panose="02020603050405020304" pitchFamily="18" charset="0"/>
                <a:cs typeface="Times New Roman" panose="02020603050405020304" pitchFamily="18" charset="0"/>
              </a:rPr>
              <a:t>9.	</a:t>
            </a:r>
            <a:r>
              <a:rPr lang="en-US" sz="2400" b="1" dirty="0" smtClean="0">
                <a:solidFill>
                  <a:schemeClr val="accent1"/>
                </a:solidFill>
                <a:latin typeface="Times New Roman" panose="02020603050405020304" pitchFamily="18" charset="0"/>
                <a:cs typeface="Times New Roman" panose="02020603050405020304" pitchFamily="18" charset="0"/>
              </a:rPr>
              <a:t> Community action: </a:t>
            </a:r>
            <a:r>
              <a:rPr lang="en-US" sz="2400" dirty="0" smtClean="0">
                <a:latin typeface="Times New Roman" panose="02020603050405020304" pitchFamily="18" charset="0"/>
                <a:cs typeface="Times New Roman" panose="02020603050405020304" pitchFamily="18" charset="0"/>
              </a:rPr>
              <a:t>- actions by individuals and groups to change and improve their surroundings to meet special needs.</a:t>
            </a:r>
            <a:endParaRPr lang="en-US" sz="24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2138938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arn(inVertical)">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arn(inVertical)">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8023" y="2015732"/>
            <a:ext cx="11901577" cy="4689868"/>
          </a:xfrm>
        </p:spPr>
        <p:txBody>
          <a:bodyPr/>
          <a:lstStyle/>
          <a:p>
            <a:pPr algn="just">
              <a:lnSpc>
                <a:spcPct val="150000"/>
              </a:lnSpc>
            </a:pPr>
            <a:r>
              <a:rPr lang="en-US" sz="2800" b="1" dirty="0" smtClean="0">
                <a:solidFill>
                  <a:schemeClr val="accent1"/>
                </a:solidFill>
                <a:latin typeface="Times New Roman" panose="02020603050405020304" pitchFamily="18" charset="0"/>
                <a:cs typeface="Times New Roman" panose="02020603050405020304" pitchFamily="18" charset="0"/>
              </a:rPr>
              <a:t>1. Predisposing </a:t>
            </a:r>
            <a:r>
              <a:rPr lang="en-US" sz="2800" b="1" dirty="0">
                <a:solidFill>
                  <a:schemeClr val="accent1"/>
                </a:solidFill>
                <a:latin typeface="Times New Roman" panose="02020603050405020304" pitchFamily="18" charset="0"/>
                <a:cs typeface="Times New Roman" panose="02020603050405020304" pitchFamily="18" charset="0"/>
              </a:rPr>
              <a:t>factors: </a:t>
            </a:r>
            <a:r>
              <a:rPr lang="en-US" sz="2400" dirty="0">
                <a:latin typeface="Times New Roman" panose="02020603050405020304" pitchFamily="18" charset="0"/>
                <a:cs typeface="Times New Roman" panose="02020603050405020304" pitchFamily="18" charset="0"/>
              </a:rPr>
              <a:t>provide the rationale or motivation for the behavior to occur. Some of these are: • Knowledge • Belief • Attitudes • Values Example • </a:t>
            </a:r>
          </a:p>
          <a:p>
            <a:pPr algn="just">
              <a:lnSpc>
                <a:spcPct val="150000"/>
              </a:lnSpc>
            </a:pPr>
            <a:r>
              <a:rPr lang="en-US" sz="2400" dirty="0">
                <a:latin typeface="Times New Roman" panose="02020603050405020304" pitchFamily="18" charset="0"/>
                <a:cs typeface="Times New Roman" panose="02020603050405020304" pitchFamily="18" charset="0"/>
              </a:rPr>
              <a:t>  • </a:t>
            </a:r>
            <a:r>
              <a:rPr lang="en-US" sz="2400" dirty="0">
                <a:solidFill>
                  <a:srgbClr val="FFFF00"/>
                </a:solidFill>
                <a:latin typeface="Times New Roman" panose="02020603050405020304" pitchFamily="18" charset="0"/>
                <a:cs typeface="Times New Roman" panose="02020603050405020304" pitchFamily="18" charset="0"/>
              </a:rPr>
              <a:t>Knowledge:   </a:t>
            </a:r>
            <a:r>
              <a:rPr lang="en-US" sz="2400" dirty="0">
                <a:latin typeface="Times New Roman" panose="02020603050405020304" pitchFamily="18" charset="0"/>
                <a:cs typeface="Times New Roman" panose="02020603050405020304" pitchFamily="18" charset="0"/>
              </a:rPr>
              <a:t>is knowing things, objects, events, persons, situations and everything in the universe. It is the collection and storage of information or experience. It often comes from experience. We also gain knowledge through information provided by teachers, parents, friends, books, newspapers, etc… E.g. knowledge about methods of prevention of HIV</a:t>
            </a:r>
          </a:p>
          <a:p>
            <a:endParaRPr lang="en-US" dirty="0"/>
          </a:p>
        </p:txBody>
      </p:sp>
      <p:sp>
        <p:nvSpPr>
          <p:cNvPr id="8" name="Title 1"/>
          <p:cNvSpPr>
            <a:spLocks noGrp="1"/>
          </p:cNvSpPr>
          <p:nvPr>
            <p:ph type="title"/>
          </p:nvPr>
        </p:nvSpPr>
        <p:spPr>
          <a:xfrm>
            <a:off x="981096" y="307702"/>
            <a:ext cx="9603275" cy="1049235"/>
          </a:xfrm>
        </p:spPr>
        <p:txBody>
          <a:bodyPr/>
          <a:lstStyle/>
          <a:p>
            <a:r>
              <a:rPr lang="en-US" b="1" dirty="0" smtClean="0">
                <a:latin typeface="Times New Roman" panose="02020603050405020304" pitchFamily="18" charset="0"/>
                <a:ea typeface="Calibri" panose="020F0502020204030204" pitchFamily="34" charset="0"/>
                <a:cs typeface="Arial" panose="020B0604020202020204" pitchFamily="34" charset="0"/>
              </a:rPr>
              <a:t>Factors </a:t>
            </a:r>
            <a:r>
              <a:rPr lang="en-US" b="1" dirty="0">
                <a:latin typeface="Times New Roman" panose="02020603050405020304" pitchFamily="18" charset="0"/>
                <a:ea typeface="Calibri" panose="020F0502020204030204" pitchFamily="34" charset="0"/>
                <a:cs typeface="Arial" panose="020B0604020202020204" pitchFamily="34" charset="0"/>
              </a:rPr>
              <a:t>That Affecting Human Behavior </a:t>
            </a:r>
          </a:p>
        </p:txBody>
      </p:sp>
    </p:spTree>
    <p:custDataLst>
      <p:tags r:id="rId1"/>
    </p:custDataLst>
    <p:extLst>
      <p:ext uri="{BB962C8B-B14F-4D97-AF65-F5344CB8AC3E}">
        <p14:creationId xmlns:p14="http://schemas.microsoft.com/office/powerpoint/2010/main" val="1281529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6816" y="841900"/>
            <a:ext cx="11642784" cy="3970318"/>
          </a:xfrm>
          <a:prstGeom prst="rect">
            <a:avLst/>
          </a:prstGeom>
        </p:spPr>
        <p:txBody>
          <a:bodyPr wrap="square">
            <a:spAutoFit/>
          </a:bodyPr>
          <a:lstStyle/>
          <a:p>
            <a:pPr algn="just">
              <a:lnSpc>
                <a:spcPct val="150000"/>
              </a:lnSpc>
            </a:pPr>
            <a:r>
              <a:rPr lang="en-US" sz="2400" dirty="0">
                <a:solidFill>
                  <a:srgbClr val="FFFF00"/>
                </a:solidFill>
                <a:latin typeface="Times New Roman" panose="02020603050405020304" pitchFamily="18" charset="0"/>
                <a:cs typeface="Times New Roman" panose="02020603050405020304" pitchFamily="18" charset="0"/>
              </a:rPr>
              <a:t>Belief: </a:t>
            </a:r>
            <a:r>
              <a:rPr lang="en-US" sz="2400" dirty="0">
                <a:latin typeface="Times New Roman" panose="02020603050405020304" pitchFamily="18" charset="0"/>
                <a:cs typeface="Times New Roman" panose="02020603050405020304" pitchFamily="18" charset="0"/>
              </a:rPr>
              <a:t>is a conviction that a phenomenon or object is true or real. People usually do not know whether what they believe is true or false. They are usually derived from our parents, grandparents, and other people we respect. Beliefs may be helpful, harmful or neutral. If it is not certain that a belief is harmful, it is better to leave it alone. For example, a certain society may have the following beliefs: (Holding materials made of iron by mothers during postpartum (Neutral). Diarrhea may end up with death (helpful) • Measles cannot be prevented by immunization (harmful))</a:t>
            </a:r>
          </a:p>
        </p:txBody>
      </p:sp>
    </p:spTree>
    <p:custDataLst>
      <p:tags r:id="rId1"/>
    </p:custDataLst>
    <p:extLst>
      <p:ext uri="{BB962C8B-B14F-4D97-AF65-F5344CB8AC3E}">
        <p14:creationId xmlns:p14="http://schemas.microsoft.com/office/powerpoint/2010/main" val="34231836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6.7"/>
</p:tagLst>
</file>

<file path=ppt/tags/tag2.xml><?xml version="1.0" encoding="utf-8"?>
<p:tagLst xmlns:a="http://schemas.openxmlformats.org/drawingml/2006/main" xmlns:r="http://schemas.openxmlformats.org/officeDocument/2006/relationships" xmlns:p="http://schemas.openxmlformats.org/presentationml/2006/main">
  <p:tag name="TIMING" val="|7.8"/>
</p:tagLst>
</file>

<file path=ppt/tags/tag3.xml><?xml version="1.0" encoding="utf-8"?>
<p:tagLst xmlns:a="http://schemas.openxmlformats.org/drawingml/2006/main" xmlns:r="http://schemas.openxmlformats.org/officeDocument/2006/relationships" xmlns:p="http://schemas.openxmlformats.org/presentationml/2006/main">
  <p:tag name="TIMING" val="|0.3|15.2|33.3|33.3"/>
</p:tagLst>
</file>

<file path=ppt/tags/tag4.xml><?xml version="1.0" encoding="utf-8"?>
<p:tagLst xmlns:a="http://schemas.openxmlformats.org/drawingml/2006/main" xmlns:r="http://schemas.openxmlformats.org/officeDocument/2006/relationships" xmlns:p="http://schemas.openxmlformats.org/presentationml/2006/main">
  <p:tag name="TIMING" val="|1|9.3"/>
</p:tagLst>
</file>

<file path=ppt/tags/tag5.xml><?xml version="1.0" encoding="utf-8"?>
<p:tagLst xmlns:a="http://schemas.openxmlformats.org/drawingml/2006/main" xmlns:r="http://schemas.openxmlformats.org/officeDocument/2006/relationships" xmlns:p="http://schemas.openxmlformats.org/presentationml/2006/main">
  <p:tag name="TIMING" val="|4.4|0.8|52.8|6.9|36.4"/>
</p:tagLst>
</file>

<file path=ppt/tags/tag6.xml><?xml version="1.0" encoding="utf-8"?>
<p:tagLst xmlns:a="http://schemas.openxmlformats.org/drawingml/2006/main" xmlns:r="http://schemas.openxmlformats.org/officeDocument/2006/relationships" xmlns:p="http://schemas.openxmlformats.org/presentationml/2006/main">
  <p:tag name="TIMING" val="|1.3|11.5"/>
</p:tagLst>
</file>

<file path=ppt/tags/tag7.xml><?xml version="1.0" encoding="utf-8"?>
<p:tagLst xmlns:a="http://schemas.openxmlformats.org/drawingml/2006/main" xmlns:r="http://schemas.openxmlformats.org/officeDocument/2006/relationships" xmlns:p="http://schemas.openxmlformats.org/presentationml/2006/main">
  <p:tag name="TIMING" val="|4.8|7.4|10.5|9.5|7.1"/>
</p:tagLst>
</file>

<file path=ppt/tags/tag8.xml><?xml version="1.0" encoding="utf-8"?>
<p:tagLst xmlns:a="http://schemas.openxmlformats.org/drawingml/2006/main" xmlns:r="http://schemas.openxmlformats.org/officeDocument/2006/relationships" xmlns:p="http://schemas.openxmlformats.org/presentationml/2006/main">
  <p:tag name="TIMING" val="|2.4|9.4|5.5|2.4|4.2|8.4"/>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178</TotalTime>
  <Words>781</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Arial</vt:lpstr>
      <vt:lpstr>Calibri</vt:lpstr>
      <vt:lpstr>Garamond</vt:lpstr>
      <vt:lpstr>Rockwell</vt:lpstr>
      <vt:lpstr>Times New Roman</vt:lpstr>
      <vt:lpstr>Gallery</vt:lpstr>
      <vt:lpstr>PowerPoint Presentation</vt:lpstr>
      <vt:lpstr> What is behavior? </vt:lpstr>
      <vt:lpstr>Characteristic of behavior </vt:lpstr>
      <vt:lpstr>PowerPoint Presentation</vt:lpstr>
      <vt:lpstr>PowerPoint Presentation</vt:lpstr>
      <vt:lpstr>Types of Health Behavior </vt:lpstr>
      <vt:lpstr>PowerPoint Presentation</vt:lpstr>
      <vt:lpstr>Factors That Affecting Human Behavior </vt:lpstr>
      <vt:lpstr>PowerPoint Presentation</vt:lpstr>
      <vt:lpstr>PowerPoint Presentation</vt:lpstr>
      <vt:lpstr>PowerPoint Presentation</vt:lpstr>
      <vt:lpstr>PowerPoint Presentation</vt:lpstr>
      <vt:lpstr> What is prevention? </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Qais ALsheikh</cp:lastModifiedBy>
  <cp:revision>14</cp:revision>
  <dcterms:created xsi:type="dcterms:W3CDTF">2020-06-06T21:59:02Z</dcterms:created>
  <dcterms:modified xsi:type="dcterms:W3CDTF">2021-01-17T13:59:42Z</dcterms:modified>
</cp:coreProperties>
</file>